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9" r:id="rId19"/>
    <p:sldId id="312" r:id="rId20"/>
    <p:sldId id="313" r:id="rId21"/>
    <p:sldId id="316" r:id="rId22"/>
    <p:sldId id="294" r:id="rId23"/>
    <p:sldId id="299" r:id="rId24"/>
    <p:sldId id="298" r:id="rId25"/>
    <p:sldId id="300" r:id="rId26"/>
    <p:sldId id="289" r:id="rId27"/>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15457"/>
    <a:srgbClr val="FFFAAA"/>
    <a:srgbClr val="17BDB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4"/>
    <p:restoredTop sz="65356"/>
  </p:normalViewPr>
  <p:slideViewPr>
    <p:cSldViewPr snapToGrid="0" snapToObjects="1">
      <p:cViewPr varScale="1">
        <p:scale>
          <a:sx n="36" d="100"/>
          <a:sy n="36" d="100"/>
        </p:scale>
        <p:origin x="592" y="232"/>
      </p:cViewPr>
      <p:guideLst/>
    </p:cSldViewPr>
  </p:slideViewPr>
  <p:notesTextViewPr>
    <p:cViewPr>
      <p:scale>
        <a:sx n="1" d="1"/>
        <a:sy n="1" d="1"/>
      </p:scale>
      <p:origin x="0" y="-392"/>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0" baseline="0" dirty="0" smtClean="0"/>
              <a:t>Et </a:t>
            </a:r>
            <a:r>
              <a:rPr lang="nb-NO" b="0" baseline="0" dirty="0" err="1" smtClean="0"/>
              <a:t>cluster</a:t>
            </a:r>
            <a:r>
              <a:rPr lang="nb-NO" b="0" baseline="0" dirty="0" smtClean="0"/>
              <a:t> er en samling av flere </a:t>
            </a:r>
            <a:r>
              <a:rPr lang="nb-NO" b="0" baseline="0" dirty="0" err="1" smtClean="0"/>
              <a:t>cassandra</a:t>
            </a:r>
            <a:r>
              <a:rPr lang="nb-NO" b="0" baseline="0" dirty="0" smtClean="0"/>
              <a:t>-instanser som snakker sammen, og utgjør </a:t>
            </a:r>
            <a:r>
              <a:rPr lang="nb-NO" b="0" baseline="0" dirty="0" err="1" smtClean="0"/>
              <a:t>èn</a:t>
            </a:r>
            <a:r>
              <a:rPr lang="nb-NO" b="0" baseline="0" dirty="0" smtClean="0"/>
              <a:t> Cassandra database.</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Mange noder som snakker sammen, enten virtuelle eller fysiske maskiner.</a:t>
            </a:r>
            <a:br>
              <a:rPr lang="nb-NO" baseline="0" dirty="0" smtClean="0"/>
            </a:br>
            <a:r>
              <a:rPr lang="nb-NO" baseline="0" dirty="0" smtClean="0"/>
              <a:t>Nodene kan være på samme sted fysisk, eller spredt over ulike geografiske lokasjoner</a:t>
            </a:r>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a:t>
            </a:r>
            <a:r>
              <a:rPr lang="nb-NO" b="0" baseline="0" dirty="0" smtClean="0"/>
              <a:t>: Det er ingen master-slave arkitektur. Alle noder er like og vet om hverandre. Det betyr at du kan spørre hvilken node du vil og få svar -&gt; de vet om hverandre og hvilke data hver enkelt node holder på.</a:t>
            </a:r>
            <a:r>
              <a:rPr lang="nb-NO" b="1" baseline="0" dirty="0" smtClean="0"/>
              <a:t> </a:t>
            </a:r>
            <a:r>
              <a:rPr lang="nb-NO" b="0" baseline="0" dirty="0" smtClean="0"/>
              <a:t/>
            </a:r>
            <a:br>
              <a:rPr lang="nb-NO" b="0" baseline="0" dirty="0" smtClean="0"/>
            </a:br>
            <a:r>
              <a:rPr lang="nb-NO" b="0" baseline="0" dirty="0" smtClean="0"/>
              <a:t>Alle nodene holder ikke på all data, de er delt mellom de, og alle nodene vet hvilke verdier de andre nodene potensielt har.</a:t>
            </a:r>
            <a:r>
              <a:rPr lang="nb-NO" b="1" baseline="0" dirty="0" smtClean="0"/>
              <a:t/>
            </a:r>
            <a:br>
              <a:rPr lang="nb-NO" b="1" baseline="0" dirty="0" smtClean="0"/>
            </a:br>
            <a:r>
              <a:rPr lang="nb-NO" b="0" baseline="0" dirty="0" smtClean="0"/>
              <a:t>En hvilken som helst node kan opptre som en ”</a:t>
            </a:r>
            <a:r>
              <a:rPr lang="nb-NO" b="0" baseline="0" dirty="0" err="1" smtClean="0"/>
              <a:t>coordinator</a:t>
            </a:r>
            <a:r>
              <a:rPr lang="nb-NO" b="0" baseline="0" dirty="0" smtClean="0"/>
              <a:t> node”,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br>
              <a:rPr lang="nb-NO" b="0" baseline="0" dirty="0" smtClean="0"/>
            </a:br>
            <a:r>
              <a:rPr lang="nb-NO" b="0" baseline="0" dirty="0" smtClean="0"/>
              <a:t>Det betyr at de ikke har et single </a:t>
            </a:r>
            <a:r>
              <a:rPr lang="nb-NO" b="0" baseline="0" dirty="0" err="1" smtClean="0"/>
              <a:t>point</a:t>
            </a:r>
            <a:r>
              <a:rPr lang="nb-NO" b="0" baseline="0" dirty="0" smtClean="0"/>
              <a:t> </a:t>
            </a:r>
            <a:r>
              <a:rPr lang="nb-NO" b="0" baseline="0" dirty="0" err="1" smtClean="0"/>
              <a:t>of</a:t>
            </a:r>
            <a:r>
              <a:rPr lang="nb-NO" b="0" baseline="0" dirty="0" smtClean="0"/>
              <a:t> </a:t>
            </a:r>
            <a:r>
              <a:rPr lang="nb-NO" b="0" baseline="0" dirty="0" err="1" smtClean="0"/>
              <a:t>failure</a:t>
            </a:r>
            <a:r>
              <a:rPr lang="nb-NO" b="0" baseline="0" dirty="0" smtClean="0"/>
              <a:t>, som fort kan skje i master-slave arkitekturer hvor det er en master som ”styrer” slavene, og vet hvor data finnes. Hvis masteren forsvinner kan det oppstå problemer. I Cassandra kan du bare kontakte en annen node</a:t>
            </a:r>
            <a:r>
              <a:rPr lang="nb-NO" b="0" baseline="0" dirty="0" smtClean="0"/>
              <a:t>.</a:t>
            </a:r>
            <a:endParaRPr lang="nb-NO" b="0"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Denne noden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err="1" smtClean="0"/>
              <a:t>selvom</a:t>
            </a:r>
            <a:r>
              <a:rPr lang="nb-NO" b="0" baseline="0" dirty="0" smtClean="0"/>
              <a:t> noden som er ansvarlig er nede?</a:t>
            </a:r>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det dataene finnes på totalt 3 noder i </a:t>
            </a:r>
            <a:r>
              <a:rPr lang="nb-NO" baseline="0" dirty="0" err="1" smtClean="0"/>
              <a:t>clusteret</a:t>
            </a:r>
            <a:r>
              <a:rPr lang="nb-NO" baseline="0" dirty="0" smtClean="0"/>
              <a:t> som holder på samme verdi.</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ikke for eksempel ikke får svar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 Verdien 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rød noden er offline svarer den ikke, men Cassandra får svar fra de andre to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Klarer å returnere verdien til brukeren </a:t>
            </a:r>
            <a:r>
              <a:rPr lang="nb-NO" b="0" baseline="0" dirty="0" err="1" smtClean="0"/>
              <a:t>selvom</a:t>
            </a:r>
            <a:r>
              <a:rPr lang="nb-NO" b="0" baseline="0" dirty="0" smtClean="0"/>
              <a:t>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mer </a:t>
            </a:r>
            <a:r>
              <a:rPr lang="nb-NO" baseline="0" dirty="0" err="1" smtClean="0"/>
              <a:t>tunable</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her har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gult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endParaRPr lang="nb-NO" b="0" baseline="0" dirty="0" smtClean="0"/>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Tenkt case: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er helt identiske med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er noen ting å tenke på </a:t>
            </a:r>
            <a:endParaRPr lang="nb-NO" baseline="0" dirty="0" smtClean="0"/>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Du kan for eksempel ikke spørre på hvilken som helst kolonne i en </a:t>
            </a:r>
            <a:r>
              <a:rPr lang="nb-NO" baseline="0" dirty="0" err="1" smtClean="0"/>
              <a:t>record</a:t>
            </a:r>
            <a:r>
              <a:rPr lang="nb-NO" baseline="0" dirty="0" smtClean="0"/>
              <a:t>/rad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Ser vi på et utdrag av </a:t>
            </a:r>
            <a:r>
              <a:rPr lang="nb-NO" baseline="0" dirty="0" err="1" smtClean="0"/>
              <a:t>HashRingen</a:t>
            </a:r>
            <a:r>
              <a:rPr lang="nb-NO" baseline="0" dirty="0" smtClean="0"/>
              <a:t>, litt forenklet med lesbare verdier til venstre.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Tanken er at den fortsetter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kun mulig å søke i denne, og ikke i enkeltverdier, de er bare ”koblet til” </a:t>
            </a:r>
            <a:r>
              <a:rPr lang="nb-NO" baseline="0" dirty="0" err="1" smtClean="0"/>
              <a:t>id’en</a:t>
            </a:r>
            <a:r>
              <a:rPr lang="nb-NO" baseline="0" dirty="0" smtClean="0"/>
              <a:t> som er tallet i </a:t>
            </a:r>
            <a:r>
              <a:rPr lang="nb-NO" baseline="0" dirty="0" err="1" smtClean="0"/>
              <a:t>HashRingen</a:t>
            </a:r>
            <a:r>
              <a:rPr lang="nb-NO" baseline="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endParaRPr lang="nb-NO" baseline="0" dirty="0" smtClean="0"/>
          </a:p>
        </p:txBody>
      </p:sp>
    </p:spTree>
    <p:extLst>
      <p:ext uri="{BB962C8B-B14F-4D97-AF65-F5344CB8AC3E}">
        <p14:creationId xmlns:p14="http://schemas.microsoft.com/office/powerpoint/2010/main" val="14197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23933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411240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err="1" smtClean="0"/>
              <a:t>Netflix</a:t>
            </a:r>
            <a:r>
              <a:rPr lang="nb-NO" baseline="0" dirty="0" smtClean="0"/>
              <a:t> i 2011</a:t>
            </a:r>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det</a:t>
            </a:r>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Netflix</a:t>
            </a:r>
            <a:r>
              <a:rPr lang="nb-NO" baseline="0" dirty="0" smtClean="0"/>
              <a:t> &gt; 2.500+ i produksjon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Spotify</a:t>
            </a:r>
            <a:r>
              <a:rPr lang="nb-NO" baseline="0" dirty="0" smtClean="0"/>
              <a:t> &gt; 500 – 1000 i </a:t>
            </a:r>
            <a:r>
              <a:rPr lang="nb-NO" baseline="0" dirty="0" err="1" smtClean="0"/>
              <a:t>prod</a:t>
            </a:r>
            <a:r>
              <a:rPr lang="nb-NO" baseline="0" dirty="0" smtClean="0"/>
              <a:t>. </a:t>
            </a:r>
            <a:r>
              <a:rPr lang="nb-NO" baseline="0" dirty="0" err="1" smtClean="0"/>
              <a:t>Backend</a:t>
            </a:r>
            <a:r>
              <a:rPr lang="nb-NO" baseline="0" dirty="0" smtClean="0"/>
              <a:t> til mange av tjenestene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Cern &gt; ATLAS eksperimentet (Del av Large </a:t>
            </a:r>
            <a:r>
              <a:rPr lang="nb-NO" baseline="0" dirty="0" err="1" smtClean="0"/>
              <a:t>Hadron</a:t>
            </a:r>
            <a:r>
              <a:rPr lang="nb-NO" baseline="0" dirty="0" smtClean="0"/>
              <a:t> </a:t>
            </a:r>
            <a:r>
              <a:rPr lang="nb-NO" baseline="0" dirty="0" err="1" smtClean="0"/>
              <a:t>Collider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Nå vet dere hvordan Cassandra og </a:t>
            </a:r>
            <a:r>
              <a:rPr lang="nb-NO" baseline="0" dirty="0" err="1" smtClean="0"/>
              <a:t>Wide</a:t>
            </a:r>
            <a:r>
              <a:rPr lang="nb-NO" baseline="0" dirty="0" smtClean="0"/>
              <a:t> </a:t>
            </a:r>
            <a:r>
              <a:rPr lang="nb-NO" baseline="0" dirty="0" err="1" smtClean="0"/>
              <a:t>Column</a:t>
            </a:r>
            <a:r>
              <a:rPr lang="nb-NO" baseline="0" dirty="0" smtClean="0"/>
              <a:t> Stores er i stand til å håndtere store mengder operasjoner samtidig &gt; sprer de utover flere noder i </a:t>
            </a:r>
            <a:r>
              <a:rPr lang="nb-NO" baseline="0" dirty="0" err="1" smtClean="0"/>
              <a:t>parallelll</a:t>
            </a:r>
            <a:r>
              <a:rPr lang="nb-NO" baseline="0" dirty="0" smtClean="0"/>
              <a:t>. Kan aksessere hvilken som helst node og få svar.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Hva gjør vi hvis en av nodene er offline? Det kan være en service, hardware feil, nettverks feil, </a:t>
            </a:r>
            <a:r>
              <a:rPr lang="nb-NO" baseline="0" dirty="0" err="1" smtClean="0"/>
              <a:t>strømmbrudd</a:t>
            </a:r>
            <a:r>
              <a:rPr lang="nb-NO" baseline="0" dirty="0" smtClean="0"/>
              <a:t> etc. Det kommer til å skje, og det skjer ofte. Hva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kan også skje at hele datasentre går ned på grunn av </a:t>
            </a:r>
            <a:r>
              <a:rPr lang="nb-NO" baseline="0" dirty="0" err="1" smtClean="0"/>
              <a:t>f.eks</a:t>
            </a:r>
            <a:r>
              <a:rPr lang="nb-NO" baseline="0" dirty="0" smtClean="0"/>
              <a:t> tornadoer eller andre ekstreme tilfeller.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Er det ok at du mangler store deler av dataene dine når brukeren spør? Hvis nei; hva gjør du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Replikerer</a:t>
            </a:r>
            <a:r>
              <a:rPr lang="nb-NO" baseline="0" dirty="0" smtClean="0"/>
              <a:t> dataene dine!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betyr å ”kopiere” de. Å lagre replikaer av dataene i </a:t>
            </a:r>
            <a:r>
              <a:rPr lang="nb-NO" baseline="0" dirty="0" err="1" smtClean="0"/>
              <a:t>clusteret</a:t>
            </a:r>
            <a:r>
              <a:rPr lang="nb-NO" baseline="0" dirty="0" smtClean="0"/>
              <a:t> ditt, eller flere kopier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 tegning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Du kan lagre alle kopiene på samme maskin, men da forsvinner litt av poenget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Hva hvis den maskinen går ned eller er overbelastet?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Spre kopiene utover flere maskiner i </a:t>
            </a:r>
            <a:r>
              <a:rPr lang="nb-NO" baseline="0" dirty="0" err="1" smtClean="0"/>
              <a:t>clusteret</a:t>
            </a:r>
            <a:r>
              <a:rPr lang="nb-NO" baseline="0" dirty="0" smtClean="0"/>
              <a:t> ditt sikrer bedre tilgjengelighet. Hvis en node som egentlig skal ha dataene er nede kan dataene hentes fra N-1 andre noder, hvor N er antall replikaer.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Replikasjonsfaktor på 3 er den faktiske noden og to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Valg av noder følger en fast mal: noden som skal ha dataene og de neste nodene i </a:t>
            </a:r>
            <a:r>
              <a:rPr lang="nb-NO" baseline="0" dirty="0" err="1" smtClean="0"/>
              <a:t>HashRingen</a:t>
            </a:r>
            <a:r>
              <a:rPr lang="nb-NO" baseline="0" dirty="0" smtClean="0"/>
              <a:t> (stigende). NB: Dette </a:t>
            </a:r>
            <a:r>
              <a:rPr lang="nb-NO" baseline="0" dirty="0" err="1" smtClean="0"/>
              <a:t>wrapper</a:t>
            </a:r>
            <a:r>
              <a:rPr lang="nb-NO" baseline="0" dirty="0" smtClean="0"/>
              <a:t> rundt, så den med høyeste verdier </a:t>
            </a:r>
            <a:r>
              <a:rPr lang="nb-NO" baseline="0" dirty="0" err="1" smtClean="0"/>
              <a:t>wrapper</a:t>
            </a:r>
            <a:r>
              <a:rPr lang="nb-NO" baseline="0" dirty="0" smtClean="0"/>
              <a:t> rundt til den med lavest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Også mulig å spre det utover flere geografiske lokasjoner for å sikre at dataene er tilgjengelige ved for eksempel en tornado</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Men å hente data fra </a:t>
            </a:r>
            <a:r>
              <a:rPr lang="nb-NO" baseline="0" smtClean="0"/>
              <a:t>flere geografiske lokasjoner har sin pris...</a:t>
            </a:r>
            <a:r>
              <a:rPr lang="nb-NO" baseline="0" dirty="0" smtClean="0"/>
              <a:t/>
            </a:r>
            <a:br>
              <a:rPr lang="nb-NO" baseline="0" dirty="0" smtClean="0"/>
            </a:br>
            <a:endParaRPr lang="nb-NO" baseline="0" dirty="0" smtClean="0"/>
          </a:p>
        </p:txBody>
      </p:sp>
    </p:spTree>
    <p:extLst>
      <p:ext uri="{BB962C8B-B14F-4D97-AF65-F5344CB8AC3E}">
        <p14:creationId xmlns:p14="http://schemas.microsoft.com/office/powerpoint/2010/main" val="1231277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183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store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Data store for Big Data</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Lagrer data i noe som kalles </a:t>
            </a:r>
            <a:r>
              <a:rPr lang="nb-NO" baseline="0" dirty="0" err="1" smtClean="0"/>
              <a:t>Records</a:t>
            </a:r>
            <a:r>
              <a:rPr lang="nb-NO" baseline="0" dirty="0" smtClean="0"/>
              <a:t>.</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mye mer </a:t>
            </a:r>
            <a:r>
              <a:rPr lang="nb-NO" baseline="0" dirty="0" err="1" smtClean="0"/>
              <a:t>løskoblet</a:t>
            </a:r>
            <a:r>
              <a:rPr lang="nb-NO" baseline="0" dirty="0" smtClean="0"/>
              <a:t> enn en rad i en relasjonsdatabase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rad i en relasjonsdatabase lagres ofte sekvensielt på disk.</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Raskt å lese ut en og en rad.</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Tyngre å lese ut enkeltverdier fra flere rader.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egentlig en samling av kolonne-verdier som ikke nødvendigvis er lagret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Optimalisere lagringen for lesing er vanlig</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Gruppere relevante kolonner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Opptil flere milliarder kolonner per rad</a:t>
            </a:r>
          </a:p>
          <a:p>
            <a:pPr marL="0" lvl="2" indent="0" algn="l">
              <a:buSzPct val="75000"/>
              <a:buFont typeface="Arial" charset="0"/>
              <a:buNone/>
            </a:pPr>
            <a:r>
              <a:rPr lang="nb-NO" baseline="0" dirty="0" smtClean="0"/>
              <a:t>Ikke ”statiske” kolonner som du definerer i et skjema.  </a:t>
            </a:r>
          </a:p>
          <a:p>
            <a:pPr marL="0" lvl="2" indent="0" algn="l">
              <a:buSzPct val="75000"/>
              <a:buFont typeface="Arial" charset="0"/>
              <a:buNone/>
            </a:pPr>
            <a:r>
              <a:rPr lang="nb-NO" baseline="0" dirty="0" smtClean="0"/>
              <a:t>Man definerer ikke opp et skjema med 2 milliarder kolonner.</a:t>
            </a:r>
          </a:p>
          <a:p>
            <a:pPr marL="0" lvl="2" indent="0" algn="l">
              <a:buSzPct val="75000"/>
              <a:buFont typeface="Arial" charset="0"/>
              <a:buNone/>
            </a:pPr>
            <a:r>
              <a:rPr lang="nb-NO" baseline="0" dirty="0" smtClean="0"/>
              <a:t>Skjemaene ligner på skjemaene for relasjonsdatabaser</a:t>
            </a:r>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Et tenkt </a:t>
            </a:r>
            <a:r>
              <a:rPr lang="nb-NO" baseline="0" dirty="0" err="1" smtClean="0"/>
              <a:t>use</a:t>
            </a:r>
            <a:r>
              <a:rPr lang="nb-NO" baseline="0" dirty="0" smtClean="0"/>
              <a:t> case er hvor vi ønsker å lagre </a:t>
            </a:r>
            <a:r>
              <a:rPr lang="nb-NO" baseline="0" dirty="0" err="1" smtClean="0"/>
              <a:t>sensordata</a:t>
            </a:r>
            <a:r>
              <a:rPr lang="nb-NO" baseline="0" dirty="0" smtClean="0"/>
              <a:t> fra værsensorer</a:t>
            </a:r>
          </a:p>
          <a:p>
            <a:pPr marL="342900" lvl="2" indent="-342900">
              <a:buSzPct val="75000"/>
              <a:buFont typeface="Arial" charset="0"/>
              <a:buChar char="•"/>
            </a:pPr>
            <a:r>
              <a:rPr lang="nb-NO" baseline="0" dirty="0" smtClean="0"/>
              <a:t>Vi har en unik ID for stasjonen, et tidspunkt for registreringen og temperaturen som ble avlest</a:t>
            </a:r>
          </a:p>
          <a:p>
            <a:pPr marL="342900" lvl="2" indent="-342900">
              <a:buSzPct val="75000"/>
              <a:buFont typeface="Arial" charset="0"/>
              <a:buChar char="•"/>
            </a:pPr>
            <a:r>
              <a:rPr lang="nb-NO" baseline="0" dirty="0" smtClean="0"/>
              <a:t>I en relasjonsdatabase ville man kanskje modellert det som dette </a:t>
            </a:r>
            <a:r>
              <a:rPr lang="nb-NO" b="1" baseline="0" dirty="0" smtClean="0"/>
              <a:t>REF TABLE</a:t>
            </a:r>
            <a:endParaRPr lang="nb-NO" b="0" baseline="0" dirty="0" smtClean="0"/>
          </a:p>
          <a:p>
            <a:pPr marL="342900" lvl="2" indent="-342900">
              <a:buSzPct val="75000"/>
              <a:buFont typeface="Arial" charset="0"/>
              <a:buChar char="•"/>
            </a:pPr>
            <a:endParaRPr lang="nb-NO" b="0" baseline="0" dirty="0" smtClean="0">
              <a:sym typeface="Wingdings"/>
            </a:endParaRPr>
          </a:p>
          <a:p>
            <a:pPr marL="342900" lvl="2" indent="-342900">
              <a:buSzPct val="75000"/>
              <a:buFont typeface="Arial" charset="0"/>
              <a:buChar char="•"/>
            </a:pPr>
            <a:r>
              <a:rPr lang="nb-NO" b="0" baseline="0" dirty="0" smtClean="0">
                <a:sym typeface="Wingdings"/>
              </a:rPr>
              <a:t>Resultatet i en relasjonsdatabase vil se cirka slik ut </a:t>
            </a:r>
            <a:r>
              <a:rPr lang="nb-NO" b="1" baseline="0" dirty="0" smtClean="0">
                <a:sym typeface="Wingdings"/>
              </a:rPr>
              <a:t>PEK PÅ TABELLEN I BUNN</a:t>
            </a:r>
            <a:endParaRPr lang="nb-NO" b="0" baseline="0" dirty="0" smtClean="0">
              <a:sym typeface="Wingdings"/>
            </a:endParaRPr>
          </a:p>
          <a:p>
            <a:pPr marL="342900" lvl="2" indent="-342900">
              <a:buSzPct val="75000"/>
              <a:buFont typeface="Arial" charset="0"/>
              <a:buChar char="•"/>
            </a:pPr>
            <a:r>
              <a:rPr lang="nb-NO" b="0" baseline="0" dirty="0" smtClean="0">
                <a:sym typeface="Wingdings"/>
              </a:rPr>
              <a:t>Hver horisontale rad lagres sammen på disk</a:t>
            </a:r>
          </a:p>
          <a:p>
            <a:pPr marL="342900" lvl="2" indent="-342900">
              <a:buSzPct val="75000"/>
              <a:buFont typeface="Arial" charset="0"/>
              <a:buChar char="•"/>
            </a:pPr>
            <a:r>
              <a:rPr lang="nb-NO" b="0" baseline="0" dirty="0" smtClean="0">
                <a:sym typeface="Wingdings"/>
              </a:rPr>
              <a:t>Det er ingenting galt med dette. Er det?</a:t>
            </a:r>
          </a:p>
          <a:p>
            <a:pPr marL="342900" lvl="2" indent="-342900">
              <a:buSzPct val="75000"/>
              <a:buFont typeface="Arial" charset="0"/>
              <a:buChar char="•"/>
            </a:pPr>
            <a:r>
              <a:rPr lang="nb-NO" b="0" baseline="0" dirty="0" smtClean="0">
                <a:sym typeface="Wingdings"/>
              </a:rPr>
              <a:t>Hva hvis vi øker antallet sensorer til 100? Til 1000? Til 10.000?</a:t>
            </a:r>
          </a:p>
          <a:p>
            <a:pPr marL="342900" lvl="2" indent="-342900">
              <a:buSzPct val="75000"/>
              <a:buFont typeface="Arial" charset="0"/>
              <a:buChar char="•"/>
            </a:pPr>
            <a:r>
              <a:rPr lang="nb-NO" b="0" baseline="0" dirty="0" smtClean="0">
                <a:sym typeface="Wingdings"/>
              </a:rPr>
              <a:t>Hva hvis vi øker intervallene fra hvert minutt til hvert sekund?</a:t>
            </a:r>
          </a:p>
          <a:p>
            <a:pPr marL="342900" lvl="2" indent="-342900">
              <a:buSzPct val="75000"/>
              <a:buFont typeface="Arial" charset="0"/>
              <a:buChar char="•"/>
            </a:pPr>
            <a:r>
              <a:rPr lang="nb-NO" b="0" baseline="0" dirty="0" smtClean="0">
                <a:sym typeface="Wingdings"/>
              </a:rPr>
              <a:t>Det blir MYE data å håndtere for en tradisjonell relasjonsdatabase.</a:t>
            </a:r>
          </a:p>
          <a:p>
            <a:pPr marL="342900" lvl="2" indent="-342900">
              <a:buSzPct val="75000"/>
              <a:buFont typeface="Arial" charset="0"/>
              <a:buChar char="•"/>
            </a:pPr>
            <a:r>
              <a:rPr lang="nb-NO" b="0" baseline="0" dirty="0" smtClean="0">
                <a:sym typeface="Wingdings"/>
              </a:rPr>
              <a:t>Det vil også fort bli </a:t>
            </a:r>
            <a:r>
              <a:rPr lang="nb-NO" b="0" baseline="0" dirty="0" err="1" smtClean="0">
                <a:sym typeface="Wingdings"/>
              </a:rPr>
              <a:t>kapasitetproblemer</a:t>
            </a:r>
            <a:r>
              <a:rPr lang="nb-NO" b="0" baseline="0" dirty="0" smtClean="0">
                <a:sym typeface="Wingdings"/>
              </a:rPr>
              <a:t> med både disk og tilgjengelig CPU og minne.</a:t>
            </a:r>
          </a:p>
          <a:p>
            <a:pPr marL="342900" lvl="2" indent="-342900">
              <a:buSzPct val="75000"/>
              <a:buFont typeface="Arial" charset="0"/>
              <a:buChar char="•"/>
            </a:pPr>
            <a:r>
              <a:rPr lang="nb-NO" b="0" baseline="0" dirty="0" smtClean="0">
                <a:sym typeface="Wingdings"/>
              </a:rPr>
              <a:t>Relasjonsdatabaser gjør og en god del validering som er overflødig i et case som dette.</a:t>
            </a:r>
          </a:p>
          <a:p>
            <a:pPr marL="342900" lvl="2" indent="-342900">
              <a:buSzPct val="75000"/>
              <a:buFont typeface="Arial" charset="0"/>
              <a:buChar char="•"/>
            </a:pPr>
            <a:r>
              <a:rPr lang="nb-NO" b="0" baseline="0" dirty="0" smtClean="0">
                <a:sym typeface="Wingdings"/>
              </a:rPr>
              <a:t>Immutable data</a:t>
            </a:r>
          </a:p>
          <a:p>
            <a:pPr marL="342900" lvl="2" indent="-342900">
              <a:buSzPct val="75000"/>
              <a:buFont typeface="Arial" charset="0"/>
              <a:buChar char="•"/>
            </a:pPr>
            <a:r>
              <a:rPr lang="nb-NO" b="0" baseline="0" dirty="0" smtClean="0">
                <a:sym typeface="Wingdings"/>
              </a:rPr>
              <a:t>Vil ikke risikere å skrive over eksisterende verdier</a:t>
            </a:r>
          </a:p>
          <a:p>
            <a:pPr marL="342900" lvl="2" indent="-342900">
              <a:buSzPct val="75000"/>
              <a:buFont typeface="Arial" charset="0"/>
              <a:buChar char="•"/>
            </a:pPr>
            <a:r>
              <a:rPr lang="nb-NO" b="0" baseline="0" dirty="0" smtClean="0">
                <a:sym typeface="Wingdings"/>
              </a:rPr>
              <a:t>Trenger ikke full ACID støtte.</a:t>
            </a:r>
          </a:p>
          <a:p>
            <a:pPr marL="342900" lvl="2" indent="-342900">
              <a:buSzPct val="75000"/>
              <a:buFont typeface="Arial" charset="0"/>
              <a:buChar char="•"/>
            </a:pPr>
            <a:r>
              <a:rPr lang="nb-NO" b="0" baseline="0" dirty="0" smtClean="0">
                <a:sym typeface="Wingdings"/>
              </a:rPr>
              <a:t>En annen problemstilling er å søke igjennom disse dataene i ettertid.</a:t>
            </a:r>
          </a:p>
          <a:p>
            <a:pPr marL="342900" lvl="2" indent="-342900">
              <a:buSzPct val="75000"/>
              <a:buFont typeface="Arial" charset="0"/>
              <a:buChar char="•"/>
            </a:pPr>
            <a:r>
              <a:rPr lang="nb-NO" b="0" baseline="0" dirty="0" smtClean="0">
                <a:sym typeface="Wingdings"/>
              </a:rPr>
              <a:t>Hvis man for eksempel skal regne snitt-temperatur for en måned må man lete igjennom alle radene for en hel måned. Det kan fort bli mye å lete igjennom i motsetning til å kun hente kolonnen for temperatur.</a:t>
            </a:r>
          </a:p>
          <a:p>
            <a:pPr marL="342900" lvl="2" indent="-342900">
              <a:buSzPct val="75000"/>
              <a:buFont typeface="Arial" charset="0"/>
              <a:buChar char="•"/>
            </a:pPr>
            <a:endParaRPr lang="nb-NO" b="0" baseline="0" dirty="0" smtClean="0">
              <a:sym typeface="Helvetica Neue"/>
            </a:endParaRPr>
          </a:p>
          <a:p>
            <a:pPr marL="342900" lvl="2" indent="-342900">
              <a:buSzPct val="75000"/>
              <a:buFont typeface="Arial" charset="0"/>
              <a:buChar char="•"/>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Det ser nesten likt ut </a:t>
            </a:r>
          </a:p>
          <a:p>
            <a:pPr marL="342900" lvl="2" indent="-342900">
              <a:buSzPct val="75000"/>
              <a:buFont typeface="Arial" charset="0"/>
              <a:buChar char="•"/>
            </a:pPr>
            <a:r>
              <a:rPr lang="nb-NO" baseline="0" dirty="0" smtClean="0"/>
              <a:t>Eneste forskjellen er at vi ikke har et ID felt som er unikt for hvert </a:t>
            </a:r>
            <a:r>
              <a:rPr lang="nb-NO" baseline="0" dirty="0" err="1" smtClean="0"/>
              <a:t>event</a:t>
            </a:r>
            <a:r>
              <a:rPr lang="nb-NO" baseline="0" dirty="0" smtClean="0"/>
              <a:t> som lagres</a:t>
            </a:r>
          </a:p>
          <a:p>
            <a:pPr marL="342900" lvl="2" indent="-342900">
              <a:buSzPct val="75000"/>
              <a:buFont typeface="Arial" charset="0"/>
              <a:buChar char="•"/>
            </a:pPr>
            <a:r>
              <a:rPr lang="nb-NO" baseline="0" dirty="0" smtClean="0"/>
              <a:t>I tillegg er </a:t>
            </a:r>
            <a:r>
              <a:rPr lang="nb-NO" b="1" baseline="0" dirty="0" smtClean="0"/>
              <a:t>timestamp</a:t>
            </a:r>
            <a:r>
              <a:rPr lang="nb-NO" b="0" baseline="0" dirty="0" smtClean="0"/>
              <a:t> en del av PRIMARY KEY definisjonen</a:t>
            </a:r>
          </a:p>
          <a:p>
            <a:pPr marL="342900" lvl="2" indent="-342900">
              <a:buSzPct val="75000"/>
              <a:buFont typeface="Arial" charset="0"/>
              <a:buChar char="•"/>
            </a:pPr>
            <a:r>
              <a:rPr lang="nb-NO" b="0" baseline="0" dirty="0" smtClean="0"/>
              <a:t>Det er kun første verdien i PRIMARY KEY som er nøkkelen til dataene. Den som brukes for å finne dataene dine.</a:t>
            </a:r>
          </a:p>
          <a:p>
            <a:pPr marL="342900" lvl="2" indent="-342900">
              <a:buSzPct val="75000"/>
              <a:buFont typeface="Arial" charset="0"/>
              <a:buChar char="•"/>
            </a:pPr>
            <a:r>
              <a:rPr lang="nb-NO" b="0" baseline="0" dirty="0" smtClean="0"/>
              <a:t>Hvis du spør etter dataene kun med </a:t>
            </a:r>
            <a:r>
              <a:rPr lang="nb-NO" b="0" baseline="0" dirty="0" err="1" smtClean="0"/>
              <a:t>sensor_id</a:t>
            </a:r>
            <a:r>
              <a:rPr lang="nb-NO" b="0" baseline="0" dirty="0" smtClean="0"/>
              <a:t> får du all data som er lagret for den sensoren.</a:t>
            </a:r>
          </a:p>
          <a:p>
            <a:pPr marL="342900" lvl="2" indent="-342900">
              <a:buSzPct val="75000"/>
              <a:buFont typeface="Arial" charset="0"/>
              <a:buChar char="•"/>
            </a:pPr>
            <a:r>
              <a:rPr lang="nb-NO" b="0" baseline="0" dirty="0" smtClean="0"/>
              <a:t>Resten av verdiene er såkalte ”</a:t>
            </a:r>
            <a:r>
              <a:rPr lang="nb-NO" b="0" baseline="0" dirty="0" err="1" smtClean="0"/>
              <a:t>clustering</a:t>
            </a:r>
            <a:r>
              <a:rPr lang="nb-NO" b="0" baseline="0" dirty="0" smtClean="0"/>
              <a:t> </a:t>
            </a:r>
            <a:r>
              <a:rPr lang="nb-NO" b="0" baseline="0" dirty="0" err="1" smtClean="0"/>
              <a:t>columns</a:t>
            </a:r>
            <a:r>
              <a:rPr lang="nb-NO" b="0" baseline="0" dirty="0" smtClean="0"/>
              <a:t>”</a:t>
            </a:r>
          </a:p>
          <a:p>
            <a:pPr marL="342900" lvl="2" indent="-342900">
              <a:buSzPct val="75000"/>
              <a:buFont typeface="Arial" charset="0"/>
              <a:buChar char="•"/>
            </a:pPr>
            <a:r>
              <a:rPr lang="nb-NO" b="0" baseline="0" dirty="0" smtClean="0"/>
              <a:t>En </a:t>
            </a:r>
            <a:r>
              <a:rPr lang="nb-NO" b="0" baseline="0" dirty="0" err="1" smtClean="0"/>
              <a:t>clustering</a:t>
            </a:r>
            <a:r>
              <a:rPr lang="nb-NO" b="0" baseline="0" dirty="0" smtClean="0"/>
              <a:t> </a:t>
            </a:r>
            <a:r>
              <a:rPr lang="nb-NO" b="0" baseline="0" dirty="0" err="1" smtClean="0"/>
              <a:t>column</a:t>
            </a:r>
            <a:r>
              <a:rPr lang="nb-NO" b="0" baseline="0" dirty="0" smtClean="0"/>
              <a:t> er egentlig bare en gruppering av data for en gitt nøkkel</a:t>
            </a:r>
          </a:p>
          <a:p>
            <a:pPr marL="342900" lvl="2" indent="-342900">
              <a:buSzPct val="75000"/>
              <a:buFont typeface="Arial" charset="0"/>
              <a:buChar char="•"/>
            </a:pPr>
            <a:r>
              <a:rPr lang="nb-NO" b="0" baseline="0" dirty="0" smtClean="0"/>
              <a:t>Data lagres sortert på disk basert på </a:t>
            </a:r>
            <a:r>
              <a:rPr lang="nb-NO" b="0" baseline="0" dirty="0" err="1" smtClean="0"/>
              <a:t>clustering</a:t>
            </a:r>
            <a:r>
              <a:rPr lang="nb-NO" b="0" baseline="0" dirty="0" smtClean="0"/>
              <a:t> </a:t>
            </a:r>
            <a:r>
              <a:rPr lang="nb-NO" b="0" baseline="0" dirty="0" err="1" smtClean="0"/>
              <a:t>column</a:t>
            </a:r>
            <a:r>
              <a:rPr lang="nb-NO" b="0" baseline="0" dirty="0" smtClean="0"/>
              <a:t> verdien, </a:t>
            </a:r>
            <a:r>
              <a:rPr lang="nb-NO" b="0" baseline="0" dirty="0" err="1" smtClean="0"/>
              <a:t>default</a:t>
            </a:r>
            <a:r>
              <a:rPr lang="nb-NO" b="0" baseline="0" dirty="0" smtClean="0"/>
              <a:t> er </a:t>
            </a:r>
            <a:r>
              <a:rPr lang="nb-NO" b="0" baseline="0" dirty="0" err="1" smtClean="0"/>
              <a:t>ascending</a:t>
            </a:r>
            <a:r>
              <a:rPr lang="nb-NO" b="0" baseline="0" dirty="0" smtClean="0"/>
              <a:t>, altså stigende.</a:t>
            </a:r>
          </a:p>
          <a:p>
            <a:pPr marL="342900" lvl="2" indent="-342900">
              <a:buSzPct val="75000"/>
              <a:buFont typeface="Arial" charset="0"/>
              <a:buChar char="•"/>
            </a:pPr>
            <a:r>
              <a:rPr lang="nb-NO" b="0" baseline="0" dirty="0" smtClean="0"/>
              <a:t>I vårt tilfelle lagres data kronologisk, siden datoene her er stigende</a:t>
            </a:r>
          </a:p>
          <a:p>
            <a:pPr marL="342900" lvl="2" indent="-342900">
              <a:buSzPct val="75000"/>
              <a:buFont typeface="Arial" charset="0"/>
              <a:buChar char="•"/>
            </a:pPr>
            <a:r>
              <a:rPr lang="nb-NO" b="0" baseline="0" dirty="0" smtClean="0"/>
              <a:t>Skal man lese ut </a:t>
            </a:r>
            <a:r>
              <a:rPr lang="nb-NO" b="0" baseline="0" dirty="0" err="1" smtClean="0"/>
              <a:t>måleverdier</a:t>
            </a:r>
            <a:r>
              <a:rPr lang="nb-NO" b="0" baseline="0" dirty="0" smtClean="0"/>
              <a:t> er det ofte kronologisk. Da leser man sekvensielt på disk, og slipper å lete flere steder for å hente ut data.</a:t>
            </a:r>
          </a:p>
          <a:p>
            <a:pPr marL="342900" lvl="2" indent="-342900">
              <a:buSzPct val="75000"/>
              <a:buFont typeface="Arial" charset="0"/>
              <a:buChar char="•"/>
            </a:pPr>
            <a:endParaRPr lang="nb-NO" b="0" baseline="0" dirty="0" smtClean="0"/>
          </a:p>
          <a:p>
            <a:pPr marL="342900" lvl="2" indent="-342900">
              <a:buSzPct val="75000"/>
              <a:buFont typeface="Arial" charset="0"/>
              <a:buChar char="•"/>
            </a:pPr>
            <a:r>
              <a:rPr lang="nb-NO" b="0" baseline="0" dirty="0" smtClean="0"/>
              <a:t>Legger man til en ny </a:t>
            </a:r>
            <a:r>
              <a:rPr lang="nb-NO" b="0" baseline="0" dirty="0" err="1" smtClean="0"/>
              <a:t>sensor_id</a:t>
            </a:r>
            <a:r>
              <a:rPr lang="nb-NO" b="0" baseline="0" dirty="0" smtClean="0"/>
              <a:t> blir det en ny nøkkel og en ny </a:t>
            </a:r>
            <a:r>
              <a:rPr lang="nb-NO" b="0" baseline="0" dirty="0" err="1" smtClean="0"/>
              <a:t>record</a:t>
            </a:r>
            <a:r>
              <a:rPr lang="nb-NO" b="0" baseline="0" dirty="0" smtClean="0"/>
              <a:t>, noe som kanskje konseptuelt sett kan sees på som en ekvivalent til en rad i en relasjonsdatabase.</a:t>
            </a: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Baserer seg på </a:t>
            </a:r>
            <a:r>
              <a:rPr lang="nb-NO" baseline="0" dirty="0" err="1" smtClean="0"/>
              <a:t>Bigtable</a:t>
            </a:r>
            <a:endParaRPr lang="nb-NO" baseline="0" dirty="0" smtClean="0"/>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er nok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err="1" smtClean="0"/>
              <a:t>Inbox</a:t>
            </a:r>
            <a:r>
              <a:rPr lang="nb-NO" baseline="0" dirty="0" smtClean="0"/>
              <a:t> </a:t>
            </a:r>
            <a:r>
              <a:rPr lang="nb-NO" baseline="0" dirty="0" err="1" smtClean="0"/>
              <a:t>Search</a:t>
            </a:r>
            <a:r>
              <a:rPr lang="nb-NO" baseline="0" dirty="0" smtClean="0"/>
              <a:t> problemet” </a:t>
            </a:r>
            <a:r>
              <a:rPr lang="nb-NO" baseline="0" dirty="0" err="1" smtClean="0"/>
              <a:t>dems</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stores,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415366" y="3454400"/>
            <a:ext cx="17212233" cy="82295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2">
                    <a:lumMod val="50000"/>
                  </a:schemeClr>
                </a:solidFill>
                <a:latin typeface="Consolas" charset="0"/>
                <a:ea typeface="Consolas" charset="0"/>
                <a:cs typeface="Consolas" charset="0"/>
              </a:rPr>
              <a:t>INSERT INTO person (id, </a:t>
            </a:r>
            <a:r>
              <a:rPr lang="nb-NO" sz="4000" dirty="0" err="1" smtClean="0">
                <a:solidFill>
                  <a:schemeClr val="bg2">
                    <a:lumMod val="50000"/>
                  </a:schemeClr>
                </a:solidFill>
                <a:latin typeface="Consolas" charset="0"/>
                <a:ea typeface="Consolas" charset="0"/>
                <a:cs typeface="Consolas" charset="0"/>
              </a:rPr>
              <a:t>firstname</a:t>
            </a:r>
            <a:r>
              <a:rPr lang="nb-NO" sz="4000" dirty="0" smtClean="0">
                <a:solidFill>
                  <a:schemeClr val="bg2">
                    <a:lumMod val="50000"/>
                  </a:schemeClr>
                </a:solidFill>
                <a:latin typeface="Consolas" charset="0"/>
                <a:ea typeface="Consolas" charset="0"/>
                <a:cs typeface="Consolas" charset="0"/>
              </a:rPr>
              <a:t>, </a:t>
            </a:r>
            <a:r>
              <a:rPr lang="nb-NO" sz="4000" dirty="0" err="1" smtClean="0">
                <a:solidFill>
                  <a:schemeClr val="bg2">
                    <a:lumMod val="50000"/>
                  </a:schemeClr>
                </a:solidFill>
                <a:latin typeface="Consolas" charset="0"/>
                <a:ea typeface="Consolas" charset="0"/>
                <a:cs typeface="Consolas" charset="0"/>
              </a:rPr>
              <a:t>lastname</a:t>
            </a:r>
            <a:r>
              <a:rPr lang="nb-NO" sz="4000" dirty="0" smtClean="0">
                <a:solidFill>
                  <a:schemeClr val="bg2">
                    <a:lumMod val="50000"/>
                  </a:schemeClr>
                </a:solidFill>
                <a:latin typeface="Consolas" charset="0"/>
                <a:ea typeface="Consolas" charset="0"/>
                <a:cs typeface="Consolas" charset="0"/>
              </a:rPr>
              <a:t>) VALUES (1, ´</a:t>
            </a:r>
            <a:r>
              <a:rPr lang="nb-NO" sz="4000" dirty="0" err="1" smtClean="0">
                <a:solidFill>
                  <a:schemeClr val="bg2">
                    <a:lumMod val="50000"/>
                  </a:schemeClr>
                </a:solidFill>
                <a:latin typeface="Consolas" charset="0"/>
                <a:ea typeface="Consolas" charset="0"/>
                <a:cs typeface="Consolas" charset="0"/>
              </a:rPr>
              <a:t>Foo</a:t>
            </a:r>
            <a:r>
              <a:rPr lang="nb-NO" sz="4000" dirty="0" smtClean="0">
                <a:solidFill>
                  <a:schemeClr val="bg2">
                    <a:lumMod val="50000"/>
                  </a:schemeClr>
                </a:solidFill>
                <a:latin typeface="Consolas" charset="0"/>
                <a:ea typeface="Consolas" charset="0"/>
                <a:cs typeface="Consolas" charset="0"/>
              </a:rPr>
              <a:t>´, ´Bar´);</a:t>
            </a:r>
          </a:p>
          <a:p>
            <a:pPr algn="l">
              <a:lnSpc>
                <a:spcPct val="150000"/>
              </a:lnSpc>
            </a:pPr>
            <a:endParaRPr lang="nb-NO" sz="4000" dirty="0">
              <a:solidFill>
                <a:schemeClr val="bg2">
                  <a:lumMod val="50000"/>
                </a:schemeClr>
              </a:solidFill>
              <a:latin typeface="Consolas" charset="0"/>
              <a:ea typeface="Consolas" charset="0"/>
              <a:cs typeface="Consolas" charset="0"/>
            </a:endParaRPr>
          </a:p>
          <a:p>
            <a:pPr algn="l">
              <a:lnSpc>
                <a:spcPct val="150000"/>
              </a:lnSpc>
            </a:pPr>
            <a:r>
              <a:rPr lang="nb-NO" sz="4000" dirty="0" smtClean="0">
                <a:solidFill>
                  <a:schemeClr val="bg2">
                    <a:lumMod val="50000"/>
                  </a:schemeClr>
                </a:solidFill>
                <a:latin typeface="Consolas" charset="0"/>
                <a:ea typeface="Consolas" charset="0"/>
                <a:cs typeface="Consolas" charset="0"/>
              </a:rPr>
              <a:t>SELECT * FROM person WHERE id = 1;</a:t>
            </a:r>
          </a:p>
          <a:p>
            <a:pPr algn="l">
              <a:lnSpc>
                <a:spcPct val="150000"/>
              </a:lnSpc>
            </a:pPr>
            <a:endParaRPr lang="nb-NO" sz="4000" dirty="0">
              <a:solidFill>
                <a:schemeClr val="bg2">
                  <a:lumMod val="50000"/>
                </a:schemeClr>
              </a:solidFill>
              <a:latin typeface="Consolas" charset="0"/>
              <a:ea typeface="Consolas" charset="0"/>
              <a:cs typeface="Consolas" charset="0"/>
            </a:endParaRPr>
          </a:p>
          <a:p>
            <a:pPr algn="l">
              <a:lnSpc>
                <a:spcPct val="150000"/>
              </a:lnSpc>
            </a:pPr>
            <a:r>
              <a:rPr lang="nb-NO" sz="4000" dirty="0" smtClean="0">
                <a:solidFill>
                  <a:schemeClr val="bg2">
                    <a:lumMod val="50000"/>
                  </a:schemeClr>
                </a:solidFill>
                <a:latin typeface="Consolas" charset="0"/>
                <a:ea typeface="Consolas" charset="0"/>
                <a:cs typeface="Consolas" charset="0"/>
              </a:rPr>
              <a:t>UPDATE person SET </a:t>
            </a:r>
            <a:r>
              <a:rPr lang="nb-NO" sz="4000" dirty="0" err="1" smtClean="0">
                <a:solidFill>
                  <a:schemeClr val="bg2">
                    <a:lumMod val="50000"/>
                  </a:schemeClr>
                </a:solidFill>
                <a:latin typeface="Consolas" charset="0"/>
                <a:ea typeface="Consolas" charset="0"/>
                <a:cs typeface="Consolas" charset="0"/>
              </a:rPr>
              <a:t>firstname</a:t>
            </a:r>
            <a:r>
              <a:rPr lang="nb-NO" sz="4000" dirty="0" smtClean="0">
                <a:solidFill>
                  <a:schemeClr val="bg2">
                    <a:lumMod val="50000"/>
                  </a:schemeClr>
                </a:solidFill>
                <a:latin typeface="Consolas" charset="0"/>
                <a:ea typeface="Consolas" charset="0"/>
                <a:cs typeface="Consolas" charset="0"/>
              </a:rPr>
              <a:t> = ´Food` WHERE </a:t>
            </a:r>
            <a:r>
              <a:rPr lang="nb-NO" sz="4000" dirty="0" err="1" smtClean="0">
                <a:solidFill>
                  <a:schemeClr val="bg2">
                    <a:lumMod val="50000"/>
                  </a:schemeClr>
                </a:solidFill>
                <a:latin typeface="Consolas" charset="0"/>
                <a:ea typeface="Consolas" charset="0"/>
                <a:cs typeface="Consolas" charset="0"/>
              </a:rPr>
              <a:t>sensor_id</a:t>
            </a:r>
            <a:r>
              <a:rPr lang="nb-NO" sz="4000" dirty="0" smtClean="0">
                <a:solidFill>
                  <a:schemeClr val="bg2">
                    <a:lumMod val="50000"/>
                  </a:schemeClr>
                </a:solidFill>
                <a:latin typeface="Consolas" charset="0"/>
                <a:ea typeface="Consolas" charset="0"/>
                <a:cs typeface="Consolas" charset="0"/>
              </a:rPr>
              <a:t> = 1;</a:t>
            </a:r>
          </a:p>
          <a:p>
            <a:pPr algn="l">
              <a:lnSpc>
                <a:spcPct val="150000"/>
              </a:lnSpc>
            </a:pPr>
            <a:endParaRPr lang="nb-NO" sz="4000" dirty="0">
              <a:solidFill>
                <a:schemeClr val="bg2">
                  <a:lumMod val="50000"/>
                </a:schemeClr>
              </a:solidFill>
              <a:latin typeface="Consolas" charset="0"/>
              <a:ea typeface="Consolas" charset="0"/>
              <a:cs typeface="Consolas" charset="0"/>
            </a:endParaRPr>
          </a:p>
          <a:p>
            <a:pPr algn="l">
              <a:lnSpc>
                <a:spcPct val="150000"/>
              </a:lnSpc>
            </a:pPr>
            <a:r>
              <a:rPr lang="nb-NO" sz="4000" dirty="0" smtClean="0">
                <a:solidFill>
                  <a:schemeClr val="bg2">
                    <a:lumMod val="50000"/>
                  </a:schemeClr>
                </a:solidFill>
                <a:latin typeface="Consolas" charset="0"/>
                <a:ea typeface="Consolas" charset="0"/>
                <a:cs typeface="Consolas" charset="0"/>
              </a:rPr>
              <a:t>DELETE FROM person WHERE </a:t>
            </a:r>
            <a:r>
              <a:rPr lang="nb-NO" sz="4000" dirty="0" err="1" smtClean="0">
                <a:solidFill>
                  <a:schemeClr val="bg2">
                    <a:lumMod val="50000"/>
                  </a:schemeClr>
                </a:solidFill>
                <a:latin typeface="Consolas" charset="0"/>
                <a:ea typeface="Consolas" charset="0"/>
                <a:cs typeface="Consolas" charset="0"/>
              </a:rPr>
              <a:t>sensor_id</a:t>
            </a:r>
            <a:r>
              <a:rPr lang="nb-NO" sz="4000" dirty="0" smtClean="0">
                <a:solidFill>
                  <a:schemeClr val="bg2">
                    <a:lumMod val="50000"/>
                  </a:schemeClr>
                </a:solidFill>
                <a:latin typeface="Consolas" charset="0"/>
                <a:ea typeface="Consolas" charset="0"/>
                <a:cs typeface="Consolas" charset="0"/>
              </a:rPr>
              <a:t> = 1;</a:t>
            </a:r>
            <a:endParaRPr lang="en-US" sz="4000" dirty="0">
              <a:solidFill>
                <a:schemeClr val="bg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43662948"/>
              </p:ext>
            </p:extLst>
          </p:nvPr>
        </p:nvGraphicFramePr>
        <p:xfrm>
          <a:off x="1280160" y="3649020"/>
          <a:ext cx="1132078" cy="9589365"/>
        </p:xfrm>
        <a:graphic>
          <a:graphicData uri="http://schemas.openxmlformats.org/drawingml/2006/table">
            <a:tbl>
              <a:tblPr/>
              <a:tblGrid>
                <a:gridCol w="1132078"/>
              </a:tblGrid>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1</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2</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3</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4</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5</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6</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7</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8</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9</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619100" y="2525508"/>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7" name="Table 6"/>
          <p:cNvGraphicFramePr>
            <a:graphicFrameLocks noGrp="1"/>
          </p:cNvGraphicFramePr>
          <p:nvPr>
            <p:extLst>
              <p:ext uri="{D42A27DB-BD31-4B8C-83A1-F6EECF244321}">
                <p14:modId xmlns:p14="http://schemas.microsoft.com/office/powerpoint/2010/main" val="119394602"/>
              </p:ext>
            </p:extLst>
          </p:nvPr>
        </p:nvGraphicFramePr>
        <p:xfrm>
          <a:off x="5386513" y="3713592"/>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a:solidFill>
                            <a:srgbClr val="000000"/>
                          </a:solidFill>
                          <a:effectLst/>
                          <a:latin typeface="Calibri" charset="0"/>
                        </a:rPr>
                        <a:t>Ola</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a:solidFill>
                            <a:srgbClr val="000000"/>
                          </a:solidFill>
                          <a:effectLst/>
                          <a:latin typeface="Calibri" charset="0"/>
                        </a:rPr>
                        <a:t>Nordmann</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a:solidFill>
                            <a:srgbClr val="000000"/>
                          </a:solidFill>
                          <a:effectLst/>
                          <a:latin typeface="Calibri" charset="0"/>
                        </a:rPr>
                        <a:t>30</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5114869"/>
              </p:ext>
            </p:extLst>
          </p:nvPr>
        </p:nvGraphicFramePr>
        <p:xfrm>
          <a:off x="5386512" y="5612049"/>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Kari</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err="1">
                          <a:solidFill>
                            <a:srgbClr val="000000"/>
                          </a:solidFill>
                          <a:effectLst/>
                          <a:latin typeface="Calibri" charset="0"/>
                        </a:rPr>
                        <a:t>Nordmann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28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85994664"/>
              </p:ext>
            </p:extLst>
          </p:nvPr>
        </p:nvGraphicFramePr>
        <p:xfrm>
          <a:off x="5386512" y="7380123"/>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Ole</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smtClean="0">
                          <a:solidFill>
                            <a:srgbClr val="000000"/>
                          </a:solidFill>
                          <a:effectLst/>
                          <a:latin typeface="Calibri" charset="0"/>
                        </a:rPr>
                        <a:t>Olsen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18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cxnSp>
        <p:nvCxnSpPr>
          <p:cNvPr id="11" name="Straight Connector 10"/>
          <p:cNvCxnSpPr>
            <a:endCxn id="7" idx="1"/>
          </p:cNvCxnSpPr>
          <p:nvPr/>
        </p:nvCxnSpPr>
        <p:spPr>
          <a:xfrm>
            <a:off x="2412238" y="4156794"/>
            <a:ext cx="2974275"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a:endCxn id="9" idx="1"/>
          </p:cNvCxnSpPr>
          <p:nvPr/>
        </p:nvCxnSpPr>
        <p:spPr>
          <a:xfrm>
            <a:off x="2412238" y="5266944"/>
            <a:ext cx="2974274" cy="788307"/>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2471133" y="6242478"/>
            <a:ext cx="2915379" cy="1554931"/>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803830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r>
              <a:rPr lang="nb-NO" sz="10000" dirty="0" smtClean="0">
                <a:solidFill>
                  <a:srgbClr val="17BDB4"/>
                </a:solidFill>
                <a:latin typeface="Calibri" charset="0"/>
                <a:ea typeface="Calibri" charset="0"/>
                <a:cs typeface="Calibri" charset="0"/>
              </a:rPr>
              <a:t> dataene!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Prosjekt: 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500 – 600 sensorer</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Mål: </a:t>
            </a:r>
            <a:r>
              <a:rPr lang="en-US" dirty="0" err="1">
                <a:solidFill>
                  <a:schemeClr val="tx1">
                    <a:lumMod val="95000"/>
                  </a:schemeClr>
                </a:solidFill>
                <a:latin typeface="Calisto MT" charset="0"/>
                <a:ea typeface="Calisto MT" charset="0"/>
                <a:cs typeface="Calisto MT" charset="0"/>
              </a:rPr>
              <a:t>Cirka</a:t>
            </a:r>
            <a:r>
              <a:rPr lang="en-US" dirty="0">
                <a:solidFill>
                  <a:schemeClr val="tx1">
                    <a:lumMod val="95000"/>
                  </a:schemeClr>
                </a:solidFill>
                <a:latin typeface="Calisto MT" charset="0"/>
                <a:ea typeface="Calisto MT" charset="0"/>
                <a:cs typeface="Calisto MT" charset="0"/>
              </a:rPr>
              <a:t> 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r>
              <a:rPr lang="nb-NO" sz="10000" dirty="0" smtClean="0">
                <a:solidFill>
                  <a:srgbClr val="17BDB4"/>
                </a:solidFill>
                <a:latin typeface="Calibri" charset="0"/>
                <a:ea typeface="Calibri" charset="0"/>
                <a:cs typeface="Calibri" charset="0"/>
              </a:rPr>
              <a:t> dataene!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99472835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8" y="575185"/>
            <a:ext cx="8272454"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Pros</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3008382" y="6401144"/>
            <a:ext cx="567943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 – ha med </a:t>
            </a: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denne</a:t>
            </a: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
        <p:nvSpPr>
          <p:cNvPr id="4" name="Shape 119"/>
          <p:cNvSpPr/>
          <p:nvPr/>
        </p:nvSpPr>
        <p:spPr>
          <a:xfrm>
            <a:off x="8687821" y="575185"/>
            <a:ext cx="8272454"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Cons</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23142167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800" y="0"/>
            <a:ext cx="8037689" cy="4521200"/>
          </a:xfrm>
          <a:prstGeom prst="rect">
            <a:avLst/>
          </a:prstGeom>
        </p:spPr>
      </p:pic>
      <p:sp>
        <p:nvSpPr>
          <p:cNvPr id="5" name="TextBox 4"/>
          <p:cNvSpPr txBox="1"/>
          <p:nvPr/>
        </p:nvSpPr>
        <p:spPr>
          <a:xfrm>
            <a:off x="10752319" y="10813304"/>
            <a:ext cx="7037182"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r>
              <a:rPr lang="en-US" sz="3000" dirty="0"/>
              <a:t>https://</a:t>
            </a:r>
            <a:r>
              <a:rPr lang="en-US" sz="3000" dirty="0" err="1" smtClean="0"/>
              <a:t>media.netflix.com</a:t>
            </a:r>
            <a:r>
              <a:rPr lang="en-US" sz="3000" dirty="0" smtClean="0"/>
              <a:t>/en/company-assets</a:t>
            </a:r>
            <a:br>
              <a:rPr lang="en-US" sz="3000" dirty="0" smtClean="0"/>
            </a:br>
            <a:r>
              <a:rPr lang="en-US" sz="3000" dirty="0" smtClean="0"/>
              <a:t>Spotify</a:t>
            </a:r>
          </a:p>
          <a:p>
            <a:pPr algn="l"/>
            <a:r>
              <a:rPr lang="en-US" sz="3000" dirty="0" err="1" smtClean="0"/>
              <a:t>Cern</a:t>
            </a:r>
            <a:endParaRPr lang="en-US" sz="3000" dirty="0" smtClean="0"/>
          </a:p>
          <a:p>
            <a:pPr algn="l"/>
            <a:r>
              <a:rPr kumimoji="0" lang="en-US" sz="3000" b="0" i="0" u="none" strike="noStrike" cap="none" spc="0" normalizeH="0" baseline="0" dirty="0" smtClean="0">
                <a:ln>
                  <a:noFill/>
                </a:ln>
                <a:solidFill>
                  <a:srgbClr val="FFFFFF"/>
                </a:solidFill>
                <a:effectLst/>
                <a:uFillTx/>
                <a:sym typeface="Conduit ITC Light"/>
              </a:rPr>
              <a:t>Apple</a:t>
            </a:r>
          </a:p>
          <a:p>
            <a:pPr algn="l"/>
            <a:endParaRPr kumimoji="0" sz="3000" b="0" i="0" u="none" strike="noStrike" cap="none" spc="0" normalizeH="0" baseline="0" dirty="0">
              <a:ln>
                <a:noFill/>
              </a:ln>
              <a:solidFill>
                <a:srgbClr val="FFFFFF"/>
              </a:solidFill>
              <a:effectLst/>
              <a:uFillTx/>
              <a:sym typeface="Conduit ITC Light"/>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Replikering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3290099" y="9855544"/>
            <a:ext cx="459580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 TEGNING **</a:t>
            </a:r>
            <a:endParaRPr kumimoji="0"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370487676"/>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extBox 1"/>
          <p:cNvSpPr txBox="1"/>
          <p:nvPr/>
        </p:nvSpPr>
        <p:spPr>
          <a:xfrm>
            <a:off x="588195" y="4145666"/>
            <a:ext cx="33461082" cy="7838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342900" lvl="2" indent="-342900" algn="l">
              <a:buSzPct val="75000"/>
              <a:buFont typeface="Arial" charset="0"/>
              <a:buChar char="•"/>
            </a:pPr>
            <a:r>
              <a:rPr lang="nb-NO" dirty="0">
                <a:latin typeface="Calibri" charset="0"/>
                <a:ea typeface="Calibri" charset="0"/>
                <a:cs typeface="Calibri" charset="0"/>
              </a:rPr>
              <a:t>Vanlig DB skjema</a:t>
            </a:r>
          </a:p>
          <a:p>
            <a:pPr marL="342900" lvl="2" indent="-342900" algn="l">
              <a:buSzPct val="75000"/>
              <a:buFont typeface="Arial" charset="0"/>
              <a:buChar char="•"/>
            </a:pPr>
            <a:r>
              <a:rPr lang="nb-NO" dirty="0">
                <a:latin typeface="Calibri" charset="0"/>
                <a:ea typeface="Calibri" charset="0"/>
                <a:cs typeface="Calibri" charset="0"/>
              </a:rPr>
              <a:t>Cassandra ser helt likt ut</a:t>
            </a:r>
          </a:p>
          <a:p>
            <a:pPr marL="342900" lvl="2" indent="-342900" algn="l">
              <a:buSzPct val="75000"/>
              <a:buFont typeface="Arial" charset="0"/>
              <a:buChar char="•"/>
            </a:pPr>
            <a:r>
              <a:rPr lang="nb-NO" dirty="0">
                <a:latin typeface="Calibri" charset="0"/>
                <a:ea typeface="Calibri" charset="0"/>
                <a:cs typeface="Calibri" charset="0"/>
              </a:rPr>
              <a:t>PRIMARY KEY og CLUSTERING COLUMN</a:t>
            </a:r>
          </a:p>
          <a:p>
            <a:pPr marL="342900" lvl="2" indent="-342900" algn="l">
              <a:buSzPct val="75000"/>
              <a:buFont typeface="Arial" charset="0"/>
              <a:buChar char="•"/>
            </a:pPr>
            <a:r>
              <a:rPr lang="nb-NO" dirty="0">
                <a:latin typeface="Calibri" charset="0"/>
                <a:ea typeface="Calibri" charset="0"/>
                <a:cs typeface="Calibri" charset="0"/>
              </a:rPr>
              <a:t>Det er bare første verdien som er ”nøkkelen” &gt; Finn frem med</a:t>
            </a:r>
          </a:p>
          <a:p>
            <a:pPr marL="342900" lvl="2" indent="-342900" algn="l">
              <a:buSzPct val="75000"/>
              <a:buFont typeface="Arial" charset="0"/>
              <a:buChar char="•"/>
            </a:pPr>
            <a:r>
              <a:rPr lang="nb-NO" dirty="0">
                <a:latin typeface="Calibri" charset="0"/>
                <a:ea typeface="Calibri" charset="0"/>
                <a:cs typeface="Calibri" charset="0"/>
              </a:rPr>
              <a:t>Det holder å spørre bare på den</a:t>
            </a:r>
          </a:p>
          <a:p>
            <a:pPr marL="342900" lvl="2" indent="-342900" algn="l">
              <a:buSzPct val="75000"/>
              <a:buFont typeface="Arial" charset="0"/>
              <a:buChar char="•"/>
            </a:pPr>
            <a:r>
              <a:rPr lang="nb-NO" dirty="0">
                <a:latin typeface="Calibri" charset="0"/>
                <a:ea typeface="Calibri" charset="0"/>
                <a:cs typeface="Calibri" charset="0"/>
              </a:rPr>
              <a:t>Man kan også legge til en eller flere ”</a:t>
            </a:r>
            <a:r>
              <a:rPr lang="nb-NO" dirty="0" err="1">
                <a:latin typeface="Calibri" charset="0"/>
                <a:ea typeface="Calibri" charset="0"/>
                <a:cs typeface="Calibri" charset="0"/>
              </a:rPr>
              <a:t>clustering</a:t>
            </a:r>
            <a:r>
              <a:rPr lang="nb-NO" dirty="0">
                <a:latin typeface="Calibri" charset="0"/>
                <a:ea typeface="Calibri" charset="0"/>
                <a:cs typeface="Calibri" charset="0"/>
              </a:rPr>
              <a:t> </a:t>
            </a:r>
            <a:r>
              <a:rPr lang="nb-NO" dirty="0" err="1">
                <a:latin typeface="Calibri" charset="0"/>
                <a:ea typeface="Calibri" charset="0"/>
                <a:cs typeface="Calibri" charset="0"/>
              </a:rPr>
              <a:t>columns</a:t>
            </a:r>
            <a:r>
              <a:rPr lang="nb-NO" dirty="0">
                <a:latin typeface="Calibri" charset="0"/>
                <a:ea typeface="Calibri" charset="0"/>
                <a:cs typeface="Calibri" charset="0"/>
              </a:rPr>
              <a:t>”.</a:t>
            </a:r>
          </a:p>
          <a:p>
            <a:pPr marL="342900" lvl="2" indent="-342900" algn="l">
              <a:buSzPct val="75000"/>
              <a:buFont typeface="Arial" charset="0"/>
              <a:buChar char="•"/>
            </a:pPr>
            <a:r>
              <a:rPr lang="nb-NO" dirty="0">
                <a:latin typeface="Calibri" charset="0"/>
                <a:ea typeface="Calibri" charset="0"/>
                <a:cs typeface="Calibri" charset="0"/>
              </a:rPr>
              <a:t>Det betyr at man ”</a:t>
            </a:r>
            <a:r>
              <a:rPr lang="nb-NO" dirty="0" err="1">
                <a:latin typeface="Calibri" charset="0"/>
                <a:ea typeface="Calibri" charset="0"/>
                <a:cs typeface="Calibri" charset="0"/>
              </a:rPr>
              <a:t>clustrer</a:t>
            </a:r>
            <a:r>
              <a:rPr lang="nb-NO" dirty="0">
                <a:latin typeface="Calibri" charset="0"/>
                <a:ea typeface="Calibri" charset="0"/>
                <a:cs typeface="Calibri" charset="0"/>
              </a:rPr>
              <a:t>” data sammen på disk &gt; Ergo litt som en </a:t>
            </a:r>
            <a:r>
              <a:rPr lang="nb-NO" dirty="0" err="1">
                <a:latin typeface="Calibri" charset="0"/>
                <a:ea typeface="Calibri" charset="0"/>
                <a:cs typeface="Calibri" charset="0"/>
              </a:rPr>
              <a:t>column</a:t>
            </a:r>
            <a:r>
              <a:rPr lang="nb-NO" dirty="0">
                <a:latin typeface="Calibri" charset="0"/>
                <a:ea typeface="Calibri" charset="0"/>
                <a:cs typeface="Calibri" charset="0"/>
              </a:rPr>
              <a:t> store (se her. Eksempel)</a:t>
            </a:r>
          </a:p>
          <a:p>
            <a:pPr marL="342900" lvl="2" indent="-342900" algn="l">
              <a:buSzPct val="75000"/>
              <a:buFont typeface="Arial" charset="0"/>
              <a:buChar char="•"/>
            </a:pPr>
            <a:r>
              <a:rPr lang="nb-NO" dirty="0">
                <a:latin typeface="Calibri" charset="0"/>
                <a:ea typeface="Calibri" charset="0"/>
                <a:cs typeface="Calibri" charset="0"/>
              </a:rPr>
              <a:t>Det betyr at man kan gjøre en SELECT med bare nøkkelen og få alt</a:t>
            </a:r>
          </a:p>
          <a:p>
            <a:pPr marL="342900" lvl="2" indent="-342900" algn="l">
              <a:buSzPct val="75000"/>
              <a:buFont typeface="Arial" charset="0"/>
              <a:buChar char="•"/>
            </a:pPr>
            <a:r>
              <a:rPr lang="nb-NO" dirty="0">
                <a:latin typeface="Calibri" charset="0"/>
                <a:ea typeface="Calibri" charset="0"/>
                <a:cs typeface="Calibri" charset="0"/>
              </a:rPr>
              <a:t>Man kan også gjøre en SELECT med nøkkel og </a:t>
            </a:r>
            <a:r>
              <a:rPr lang="nb-NO" dirty="0" err="1">
                <a:latin typeface="Calibri" charset="0"/>
                <a:ea typeface="Calibri" charset="0"/>
                <a:cs typeface="Calibri" charset="0"/>
              </a:rPr>
              <a:t>clustering</a:t>
            </a:r>
            <a:r>
              <a:rPr lang="nb-NO" dirty="0">
                <a:latin typeface="Calibri" charset="0"/>
                <a:ea typeface="Calibri" charset="0"/>
                <a:cs typeface="Calibri" charset="0"/>
              </a:rPr>
              <a:t> </a:t>
            </a:r>
            <a:r>
              <a:rPr lang="nb-NO" dirty="0" err="1">
                <a:latin typeface="Calibri" charset="0"/>
                <a:ea typeface="Calibri" charset="0"/>
                <a:cs typeface="Calibri" charset="0"/>
              </a:rPr>
              <a:t>column</a:t>
            </a:r>
            <a:r>
              <a:rPr lang="nb-NO" dirty="0">
                <a:latin typeface="Calibri" charset="0"/>
                <a:ea typeface="Calibri" charset="0"/>
                <a:cs typeface="Calibri" charset="0"/>
              </a:rPr>
              <a:t> for å få en, eller flere ”</a:t>
            </a:r>
            <a:r>
              <a:rPr lang="nb-NO" dirty="0" err="1">
                <a:latin typeface="Calibri" charset="0"/>
                <a:ea typeface="Calibri" charset="0"/>
                <a:cs typeface="Calibri" charset="0"/>
              </a:rPr>
              <a:t>clustere</a:t>
            </a:r>
            <a:r>
              <a:rPr lang="nb-NO" dirty="0">
                <a:latin typeface="Calibri" charset="0"/>
                <a:ea typeface="Calibri" charset="0"/>
                <a:cs typeface="Calibri" charset="0"/>
              </a:rPr>
              <a:t>” av verdier. </a:t>
            </a:r>
            <a:r>
              <a:rPr lang="nb-NO" dirty="0" err="1">
                <a:latin typeface="Calibri" charset="0"/>
                <a:ea typeface="Calibri" charset="0"/>
                <a:cs typeface="Calibri" charset="0"/>
              </a:rPr>
              <a:t>Ref</a:t>
            </a:r>
            <a:r>
              <a:rPr lang="nb-NO" dirty="0">
                <a:latin typeface="Calibri" charset="0"/>
                <a:ea typeface="Calibri" charset="0"/>
                <a:cs typeface="Calibri" charset="0"/>
              </a:rPr>
              <a:t> </a:t>
            </a:r>
            <a:r>
              <a:rPr lang="nb-NO" dirty="0" err="1">
                <a:latin typeface="Calibri" charset="0"/>
                <a:ea typeface="Calibri" charset="0"/>
                <a:cs typeface="Calibri" charset="0"/>
              </a:rPr>
              <a:t>weather_data</a:t>
            </a:r>
            <a:endParaRPr lang="nb-NO" dirty="0">
              <a:latin typeface="Calibri" charset="0"/>
              <a:ea typeface="Calibri" charset="0"/>
              <a:cs typeface="Calibri" charset="0"/>
            </a:endParaRPr>
          </a:p>
          <a:p>
            <a:pPr marL="0" marR="0" indent="0" algn="l" defTabSz="821531" rtl="0" fontAlgn="auto" latinLnBrk="0" hangingPunct="0">
              <a:lnSpc>
                <a:spcPct val="100000"/>
              </a:lnSpc>
              <a:spcBef>
                <a:spcPts val="0"/>
              </a:spcBef>
              <a:spcAft>
                <a:spcPts val="0"/>
              </a:spcAft>
              <a:buClrTx/>
              <a:buSzTx/>
              <a:buFontTx/>
              <a:buNone/>
              <a:tabLst/>
            </a:pPr>
            <a:endParaRPr kumimoji="0" sz="5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 name="TextBox 2"/>
          <p:cNvSpPr txBox="1"/>
          <p:nvPr/>
        </p:nvSpPr>
        <p:spPr>
          <a:xfrm>
            <a:off x="1696812" y="1536536"/>
            <a:ext cx="5201744"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HUSK PÅ DENNE</a:t>
            </a:r>
            <a:endParaRPr kumimoji="0"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1356966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record store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Records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id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a:t>
            </a:r>
            <a:r>
              <a:rPr lang="en-US" sz="4000" dirty="0" err="1" smtClean="0">
                <a:solidFill>
                  <a:schemeClr val="bg2">
                    <a:lumMod val="50000"/>
                  </a:schemeClr>
                </a:solidFill>
                <a:latin typeface="Consolas" charset="0"/>
                <a:ea typeface="Consolas" charset="0"/>
                <a:cs typeface="Consolas" charset="0"/>
              </a:rPr>
              <a:t>datetime</a:t>
            </a: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timestamp,</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122757" y="10925932"/>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a:solidFill>
                  <a:schemeClr val="tx2">
                    <a:lumMod val="10000"/>
                  </a:schemeClr>
                </a:solidFill>
                <a:latin typeface="+mn-lt"/>
                <a:ea typeface="+mn-ea"/>
                <a:cs typeface="+mn-cs"/>
                <a:sym typeface="Helvetica Light"/>
              </a:rPr>
              <a:t>1</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578789"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502213"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65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578789"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502213"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65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449822" y="5525079"/>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6825</TotalTime>
  <Words>2606</Words>
  <Application>Microsoft Macintosh PowerPoint</Application>
  <PresentationFormat>Custom</PresentationFormat>
  <Paragraphs>356</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100</cp:revision>
  <dcterms:modified xsi:type="dcterms:W3CDTF">2016-05-03T12:54:41Z</dcterms:modified>
</cp:coreProperties>
</file>